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19" r:id="rId3"/>
    <p:sldMasterId id="2147483736" r:id="rId4"/>
  </p:sldMasterIdLst>
  <p:notesMasterIdLst>
    <p:notesMasterId r:id="rId17"/>
  </p:notesMasterIdLst>
  <p:handoutMasterIdLst>
    <p:handoutMasterId r:id="rId18"/>
  </p:handoutMasterIdLst>
  <p:sldIdLst>
    <p:sldId id="388" r:id="rId5"/>
    <p:sldId id="275" r:id="rId6"/>
    <p:sldId id="295" r:id="rId7"/>
    <p:sldId id="362" r:id="rId8"/>
    <p:sldId id="344" r:id="rId9"/>
    <p:sldId id="345" r:id="rId10"/>
    <p:sldId id="390" r:id="rId11"/>
    <p:sldId id="350" r:id="rId12"/>
    <p:sldId id="351" r:id="rId13"/>
    <p:sldId id="353" r:id="rId14"/>
    <p:sldId id="354" r:id="rId15"/>
    <p:sldId id="381" r:id="rId16"/>
  </p:sldIdLst>
  <p:sldSz cx="24377650" cy="13716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енлибаева Карашаш Кайраткызы" initials="МКК" lastIdx="3" clrIdx="0">
    <p:extLst>
      <p:ext uri="{19B8F6BF-5375-455C-9EA6-DF929625EA0E}">
        <p15:presenceInfo xmlns:p15="http://schemas.microsoft.com/office/powerpoint/2012/main" userId="S-1-5-21-3504814381-2904217901-3634603613-22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70C0"/>
    <a:srgbClr val="0099FF"/>
    <a:srgbClr val="98C1D6"/>
    <a:srgbClr val="81B8FB"/>
    <a:srgbClr val="7DC7FF"/>
    <a:srgbClr val="7DDDFF"/>
    <a:srgbClr val="9CF5FE"/>
    <a:srgbClr val="99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0421" autoAdjust="0"/>
  </p:normalViewPr>
  <p:slideViewPr>
    <p:cSldViewPr snapToGrid="0">
      <p:cViewPr varScale="1">
        <p:scale>
          <a:sx n="42" d="100"/>
          <a:sy n="42" d="100"/>
        </p:scale>
        <p:origin x="630" y="72"/>
      </p:cViewPr>
      <p:guideLst>
        <p:guide orient="horz" pos="4320"/>
        <p:guide pos="76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пролеченных случаев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5596</c:v>
                </c:pt>
                <c:pt idx="1">
                  <c:v>5757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78-45B4-8697-5D6348F198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Количество операций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4230</c:v>
                </c:pt>
                <c:pt idx="1">
                  <c:v>4742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78-45B4-8697-5D6348F1986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Количество прооперированных пациентов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3939</c:v>
                </c:pt>
                <c:pt idx="1">
                  <c:v>4321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78-45B4-8697-5D6348F19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446968"/>
        <c:axId val="256441088"/>
      </c:barChart>
      <c:catAx>
        <c:axId val="256446968"/>
        <c:scaling>
          <c:orientation val="minMax"/>
        </c:scaling>
        <c:delete val="0"/>
        <c:axPos val="b"/>
        <c:numFmt formatCode="dd/mm/yyyy" sourceLinked="0"/>
        <c:majorTickMark val="out"/>
        <c:minorTickMark val="none"/>
        <c:tickLblPos val="nextTo"/>
        <c:spPr>
          <a:ln w="3163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56441088"/>
        <c:crosses val="autoZero"/>
        <c:auto val="1"/>
        <c:lblAlgn val="ctr"/>
        <c:lblOffset val="100"/>
        <c:noMultiLvlLbl val="0"/>
      </c:catAx>
      <c:valAx>
        <c:axId val="256441088"/>
        <c:scaling>
          <c:orientation val="minMax"/>
        </c:scaling>
        <c:delete val="1"/>
        <c:axPos val="l"/>
        <c:majorGridlines>
          <c:spPr>
            <a:ln w="3163">
              <a:noFill/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256446968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73232550022433263"/>
          <c:y val="0.48297431275997155"/>
          <c:w val="0.2638822212237133"/>
          <c:h val="0.39769833549962502"/>
        </c:manualLayout>
      </c:layout>
      <c:overlay val="0"/>
      <c:txPr>
        <a:bodyPr/>
        <a:lstStyle/>
        <a:p>
          <a:pPr>
            <a:defRPr sz="28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>
          <a:solidFill>
            <a:schemeClr val="tx1"/>
          </a:solidFill>
          <a:latin typeface="Raleway Light"/>
          <a:cs typeface="Helvetica Neue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  <a:r>
              <a:rPr lang="ru-RU" sz="2400" baseline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собственных средств на научную деятельность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825778378362771"/>
          <c:y val="3.1417262104578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6432525142278004E-2"/>
          <c:y val="0.34324716338796585"/>
          <c:w val="0.94002666565342474"/>
          <c:h val="0.48241235041388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 г.</c:v>
                </c:pt>
                <c:pt idx="1">
                  <c:v>План 2023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19293.46</c:v>
                </c:pt>
                <c:pt idx="1">
                  <c:v>17014.599999999999</c:v>
                </c:pt>
                <c:pt idx="2">
                  <c:v>24947.08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943136"/>
        <c:axId val="388939608"/>
      </c:barChart>
      <c:catAx>
        <c:axId val="38894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8939608"/>
        <c:crosses val="autoZero"/>
        <c:auto val="1"/>
        <c:lblAlgn val="ctr"/>
        <c:lblOffset val="100"/>
        <c:noMultiLvlLbl val="0"/>
      </c:catAx>
      <c:valAx>
        <c:axId val="38893960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8894313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К-во исследований (научно-исследовательских</a:t>
            </a:r>
            <a:r>
              <a:rPr lang="ru-RU" sz="2400" baseline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 и клинических исследований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Международные гранты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709897319915506"/>
          <c:y val="2.8002495970506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599008457276174E-2"/>
          <c:y val="0.36373554234984229"/>
          <c:w val="0.94002666565342474"/>
          <c:h val="0.48241235041388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2022г.</c:v>
                </c:pt>
                <c:pt idx="1">
                  <c:v>План 2023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940392"/>
        <c:axId val="388943528"/>
      </c:barChart>
      <c:catAx>
        <c:axId val="38894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8943528"/>
        <c:crosses val="autoZero"/>
        <c:auto val="1"/>
        <c:lblAlgn val="ctr"/>
        <c:lblOffset val="100"/>
        <c:noMultiLvlLbl val="0"/>
      </c:catAx>
      <c:valAx>
        <c:axId val="38894352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88940392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К-во статей, опубликованных</a:t>
            </a:r>
            <a:r>
              <a:rPr lang="ru-RU" sz="2400" baseline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изданиях, входящих в базу </a:t>
            </a:r>
            <a:r>
              <a:rPr lang="en-US" sz="2400" baseline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of Science, Scopus, Springer </a:t>
            </a:r>
            <a:r>
              <a:rPr lang="ru-RU" sz="2400" baseline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отношению к к-</a:t>
            </a:r>
            <a:r>
              <a:rPr lang="ru-RU" sz="2400" baseline="0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r>
              <a:rPr lang="ru-RU" sz="2400" baseline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всего производственного персонала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709897319915506"/>
          <c:y val="2.8002495970506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599008457276174E-2"/>
          <c:y val="0.36373554234984229"/>
          <c:w val="0.94002666565342474"/>
          <c:h val="0.48241235041388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2022г.</c:v>
                </c:pt>
                <c:pt idx="1">
                  <c:v>План 2023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0.54</c:v>
                </c:pt>
                <c:pt idx="1">
                  <c:v>0.56000000000000005</c:v>
                </c:pt>
                <c:pt idx="2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940000"/>
        <c:axId val="388945488"/>
      </c:barChart>
      <c:catAx>
        <c:axId val="38894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8945488"/>
        <c:crosses val="autoZero"/>
        <c:auto val="1"/>
        <c:lblAlgn val="ctr"/>
        <c:lblOffset val="100"/>
        <c:noMultiLvlLbl val="0"/>
      </c:catAx>
      <c:valAx>
        <c:axId val="38894548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8894000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средств полученных</a:t>
            </a:r>
            <a:r>
              <a:rPr lang="ru-RU" sz="2400" baseline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клиническую, научную и образовательную деятельность от спонсоров в общем объеме бюджета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9709897319915506"/>
          <c:y val="2.8002495970506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599008457276174E-2"/>
          <c:y val="0.36373554234984229"/>
          <c:w val="0.94002666565342474"/>
          <c:h val="0.48241235041388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2022г.</c:v>
                </c:pt>
                <c:pt idx="1">
                  <c:v>План 2023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#,##0.0">
                  <c:v>0.15</c:v>
                </c:pt>
                <c:pt idx="1">
                  <c:v>0.15</c:v>
                </c:pt>
                <c:pt idx="2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941960"/>
        <c:axId val="388943920"/>
      </c:barChart>
      <c:catAx>
        <c:axId val="38894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8943920"/>
        <c:crosses val="autoZero"/>
        <c:auto val="1"/>
        <c:lblAlgn val="ctr"/>
        <c:lblOffset val="100"/>
        <c:noMultiLvlLbl val="0"/>
      </c:catAx>
      <c:valAx>
        <c:axId val="38894392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8894196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слушателей резидентуры 1-го года обучения</a:t>
            </a:r>
          </a:p>
        </c:rich>
      </c:tx>
      <c:layout>
        <c:manualLayout>
          <c:xMode val="edge"/>
          <c:yMode val="edge"/>
          <c:x val="0.10976360603451549"/>
          <c:y val="6.9444444444444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391226371672988E-2"/>
          <c:y val="0.40638896247995265"/>
          <c:w val="0.90761608498526569"/>
          <c:h val="0.40050322043989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D-4B55-A345-403E5E2660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План 2023г.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938432"/>
        <c:axId val="388938824"/>
      </c:barChart>
      <c:catAx>
        <c:axId val="38893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8938824"/>
        <c:crosses val="autoZero"/>
        <c:auto val="1"/>
        <c:lblAlgn val="ctr"/>
        <c:lblOffset val="100"/>
        <c:noMultiLvlLbl val="0"/>
      </c:catAx>
      <c:valAx>
        <c:axId val="388938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893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трудоустроенных выпускников резидентуры</a:t>
            </a:r>
          </a:p>
        </c:rich>
      </c:tx>
      <c:layout>
        <c:manualLayout>
          <c:xMode val="edge"/>
          <c:yMode val="edge"/>
          <c:x val="0.13608032349121538"/>
          <c:y val="7.30426064208945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7646613588128321E-2"/>
          <c:y val="0.37989240261043489"/>
          <c:w val="0.87396516236267485"/>
          <c:h val="0.44578239513623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4C-4BDB-AF22-3CCB3D41B09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4C-4BDB-AF22-3CCB3D41B0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6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План 2023г.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F2-8643-BE3B-05F35A57F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155952"/>
        <c:axId val="390156344"/>
      </c:barChart>
      <c:catAx>
        <c:axId val="39015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0156344"/>
        <c:crosses val="autoZero"/>
        <c:auto val="1"/>
        <c:lblAlgn val="ctr"/>
        <c:lblOffset val="100"/>
        <c:noMultiLvlLbl val="0"/>
      </c:catAx>
      <c:valAx>
        <c:axId val="390156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015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2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Среднегодовой контингент обучающихся </a:t>
            </a:r>
          </a:p>
        </c:rich>
      </c:tx>
      <c:layout>
        <c:manualLayout>
          <c:xMode val="edge"/>
          <c:yMode val="edge"/>
          <c:x val="0.125"/>
          <c:y val="5.4731892673922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9641251982103005E-2"/>
          <c:y val="0.44886339159594535"/>
          <c:w val="0.93185731888376044"/>
          <c:h val="0.37351457981691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61-495D-8144-F95B4C2B68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План 2023г.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35</c:v>
                </c:pt>
                <c:pt idx="2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75-D540-A6BD-731957C9F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158304"/>
        <c:axId val="390156736"/>
      </c:barChart>
      <c:catAx>
        <c:axId val="39015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0156736"/>
        <c:crosses val="autoZero"/>
        <c:auto val="1"/>
        <c:lblAlgn val="ctr"/>
        <c:lblOffset val="100"/>
        <c:noMultiLvlLbl val="0"/>
      </c:catAx>
      <c:valAx>
        <c:axId val="390156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015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выпускников резидентуры, успешно прошедших независимую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экзаменацию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 первого раза</a:t>
            </a:r>
          </a:p>
        </c:rich>
      </c:tx>
      <c:layout>
        <c:manualLayout>
          <c:xMode val="edge"/>
          <c:yMode val="edge"/>
          <c:x val="0.12535929056315681"/>
          <c:y val="5.369773728844948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391226371672988E-2"/>
          <c:y val="0.40638896247995265"/>
          <c:w val="0.90761608498526569"/>
          <c:h val="0.40050322043989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D-4B55-A345-403E5E2660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План 2023г.</c:v>
                </c:pt>
                <c:pt idx="2">
                  <c:v>2023г.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159872"/>
        <c:axId val="390153992"/>
      </c:barChart>
      <c:catAx>
        <c:axId val="39015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0153992"/>
        <c:crosses val="autoZero"/>
        <c:auto val="1"/>
        <c:lblAlgn val="ctr"/>
        <c:lblOffset val="100"/>
        <c:noMultiLvlLbl val="0"/>
      </c:catAx>
      <c:valAx>
        <c:axId val="3901539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015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выпускников резидентуры</a:t>
            </a:r>
          </a:p>
        </c:rich>
      </c:tx>
      <c:layout>
        <c:manualLayout>
          <c:xMode val="edge"/>
          <c:yMode val="edge"/>
          <c:x val="0.14621151007947342"/>
          <c:y val="9.08570401075085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04041327730231E-2"/>
          <c:y val="0.38538389109666543"/>
          <c:w val="0.93185731888376044"/>
          <c:h val="0.41807000067604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61-495D-8144-F95B4C2B68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План 2023г.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75-D540-A6BD-731957C9F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154776"/>
        <c:axId val="390155168"/>
      </c:barChart>
      <c:catAx>
        <c:axId val="390154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0155168"/>
        <c:crosses val="autoZero"/>
        <c:auto val="1"/>
        <c:lblAlgn val="ctr"/>
        <c:lblOffset val="100"/>
        <c:noMultiLvlLbl val="0"/>
      </c:catAx>
      <c:valAx>
        <c:axId val="390155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0154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Кол-во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обученных региональных специалистов на базе Общества</a:t>
            </a:r>
          </a:p>
        </c:rich>
      </c:tx>
      <c:layout>
        <c:manualLayout>
          <c:xMode val="edge"/>
          <c:yMode val="edge"/>
          <c:x val="0.13663829054077545"/>
          <c:y val="2.14179507221966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4189415398012902E-4"/>
          <c:y val="0.40638885289306304"/>
          <c:w val="0.90761608498526569"/>
          <c:h val="0.40050322043989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D-4B55-A345-403E5E2660EE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План 2023г.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157</c:v>
                </c:pt>
                <c:pt idx="1">
                  <c:v>70</c:v>
                </c:pt>
                <c:pt idx="2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160264"/>
        <c:axId val="390153208"/>
      </c:barChart>
      <c:catAx>
        <c:axId val="390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0153208"/>
        <c:crosses val="autoZero"/>
        <c:auto val="1"/>
        <c:lblAlgn val="ctr"/>
        <c:lblOffset val="100"/>
        <c:noMultiLvlLbl val="0"/>
      </c:catAx>
      <c:valAx>
        <c:axId val="39015320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90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96617790600589E-2"/>
          <c:y val="3.7568152822247292E-2"/>
          <c:w val="0.68788056817688903"/>
          <c:h val="0.9131235032961697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Послеоперационные осложнения </c:v>
                </c:pt>
              </c:strCache>
            </c:strRef>
          </c:tx>
          <c:spPr>
            <a:ln w="63500" cap="rnd">
              <a:solidFill>
                <a:srgbClr val="0B40A9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9520028585144068E-3"/>
                  <c:y val="-5.357023415234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8.0000000000000004E-4</c:v>
                </c:pt>
                <c:pt idx="1">
                  <c:v>5.0000000000000001E-4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445400"/>
        <c:axId val="256447360"/>
      </c:lineChart>
      <c:lineChart>
        <c:grouping val="stacked"/>
        <c:varyColors val="0"/>
        <c:ser>
          <c:idx val="1"/>
          <c:order val="1"/>
          <c:tx>
            <c:strRef>
              <c:f>Лист1!$B$1:$C$1</c:f>
              <c:strCache>
                <c:ptCount val="1"/>
                <c:pt idx="0">
                  <c:v>Послеоперационные осложнения  Послеоперационная летальность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094009290171823E-2"/>
                  <c:y val="-4.8468307090212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69796524712323E-3"/>
                  <c:y val="-3.3090668431502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7.4000000000000003E-3</c:v>
                </c:pt>
                <c:pt idx="1">
                  <c:v>3.5000000000000001E-3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Общая летальность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8570010719429118E-2"/>
                  <c:y val="-6.8876015338722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5.0000000000000001E-3</c:v>
                </c:pt>
                <c:pt idx="1">
                  <c:v>3.0000000000000001E-3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441480"/>
        <c:axId val="256447752"/>
      </c:lineChart>
      <c:catAx>
        <c:axId val="256445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6447360"/>
        <c:crosses val="autoZero"/>
        <c:auto val="1"/>
        <c:lblAlgn val="ctr"/>
        <c:lblOffset val="100"/>
        <c:noMultiLvlLbl val="0"/>
      </c:catAx>
      <c:valAx>
        <c:axId val="25644736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256445400"/>
        <c:crosses val="autoZero"/>
        <c:crossBetween val="between"/>
      </c:valAx>
      <c:valAx>
        <c:axId val="256447752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256441480"/>
        <c:crosses val="max"/>
        <c:crossBetween val="between"/>
      </c:valAx>
      <c:catAx>
        <c:axId val="256441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6447752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профессорско-преподавательского состава</a:t>
            </a:r>
            <a:r>
              <a:rPr lang="ru-RU" sz="2400" baseline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Общества, вовлеченных в исследовательскую работу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313992446341902"/>
          <c:y val="3.4293338690601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7646613588128321E-2"/>
          <c:y val="0.40079823030104156"/>
          <c:w val="0.87396516236267485"/>
          <c:h val="0.46844056633476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План 2022г.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F2-8643-BE3B-05F35A57F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157128"/>
        <c:axId val="390153600"/>
      </c:barChart>
      <c:catAx>
        <c:axId val="390157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0153600"/>
        <c:crosses val="autoZero"/>
        <c:auto val="1"/>
        <c:lblAlgn val="ctr"/>
        <c:lblOffset val="100"/>
        <c:noMultiLvlLbl val="0"/>
      </c:catAx>
      <c:valAx>
        <c:axId val="390153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0157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новых методик лечения и технологий в Общество  </a:t>
            </a:r>
          </a:p>
        </c:rich>
      </c:tx>
      <c:layout>
        <c:manualLayout>
          <c:xMode val="edge"/>
          <c:yMode val="edge"/>
          <c:x val="0.20223821284814511"/>
          <c:y val="2.7259597418468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391226371672988E-2"/>
          <c:y val="0.34143490317743319"/>
          <c:w val="0.90761608498526569"/>
          <c:h val="0.46545739469503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D-4B55-A345-403E5E2660EE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План 2023г.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\ ??/??">
                  <c:v>4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158696"/>
        <c:axId val="391257504"/>
      </c:barChart>
      <c:catAx>
        <c:axId val="390158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1257504"/>
        <c:crosses val="autoZero"/>
        <c:auto val="1"/>
        <c:lblAlgn val="ctr"/>
        <c:lblOffset val="100"/>
        <c:noMultiLvlLbl val="0"/>
      </c:catAx>
      <c:valAx>
        <c:axId val="391257504"/>
        <c:scaling>
          <c:orientation val="minMax"/>
        </c:scaling>
        <c:delete val="1"/>
        <c:axPos val="l"/>
        <c:numFmt formatCode="#\ ??/??" sourceLinked="1"/>
        <c:majorTickMark val="out"/>
        <c:minorTickMark val="none"/>
        <c:tickLblPos val="nextTo"/>
        <c:crossAx val="39015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0" i="0" baseline="0" dirty="0" smtClean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Трансферт инновационных технологий в регионы 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2406142978214431E-2"/>
          <c:y val="0.40404616320676107"/>
          <c:w val="0.91661283741031441"/>
          <c:h val="0.43392546901560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План 2023г.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259464"/>
        <c:axId val="391254760"/>
      </c:barChart>
      <c:catAx>
        <c:axId val="391259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91254760"/>
        <c:crosses val="autoZero"/>
        <c:auto val="1"/>
        <c:lblAlgn val="ctr"/>
        <c:lblOffset val="100"/>
        <c:noMultiLvlLbl val="0"/>
      </c:catAx>
      <c:valAx>
        <c:axId val="391254760"/>
        <c:scaling>
          <c:orientation val="minMax"/>
          <c:max val="4"/>
        </c:scaling>
        <c:delete val="1"/>
        <c:axPos val="l"/>
        <c:numFmt formatCode="General" sourceLinked="1"/>
        <c:majorTickMark val="out"/>
        <c:minorTickMark val="none"/>
        <c:tickLblPos val="nextTo"/>
        <c:crossAx val="3912594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8E-2"/>
          <c:y val="9.8421008776802599E-2"/>
          <c:w val="0.94918412087040149"/>
          <c:h val="0.841040231640928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4D-41FD-95A1-6D246B7729C9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4D-41FD-95A1-6D246B7729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4D-41FD-95A1-6D246B772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8E-2"/>
          <c:y val="9.8421008776802599E-2"/>
          <c:w val="0.94918412087040149"/>
          <c:h val="0.841040231640928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0B-4FFA-B5F7-CFF85E112BB4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0B-4FFA-B5F7-CFF85E112B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0.05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0B-4FFA-B5F7-CFF85E112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8E-2"/>
          <c:y val="9.8421008776802599E-2"/>
          <c:w val="0.94918412087040149"/>
          <c:h val="0.841040231640928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B40A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C2-4310-8CF6-B6E7FE7D2F7B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C2-4310-8CF6-B6E7FE7D2F7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96.8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C2-4310-8CF6-B6E7FE7D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8E-2"/>
          <c:y val="9.8421008776802599E-2"/>
          <c:w val="0.94918412087040149"/>
          <c:h val="0.841040231640928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7D-40AF-B776-212B9A4E5942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0AF-B776-212B9A4E594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0.35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7D-40AF-B776-212B9A4E5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научной деятельности в общем объеме бюджета</a:t>
            </a:r>
          </a:p>
        </c:rich>
      </c:tx>
      <c:layout>
        <c:manualLayout>
          <c:xMode val="edge"/>
          <c:yMode val="edge"/>
          <c:x val="0.19709897319915506"/>
          <c:y val="2.8002495970506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4599008457276174E-2"/>
          <c:y val="0.36373554234984229"/>
          <c:w val="0.94002666565342474"/>
          <c:h val="0.48241235041388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2022г.</c:v>
                </c:pt>
                <c:pt idx="1">
                  <c:v>План 2023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371411</c:v>
                </c:pt>
                <c:pt idx="1">
                  <c:v>237250</c:v>
                </c:pt>
                <c:pt idx="2">
                  <c:v>230648.95999999999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0744"/>
        <c:axId val="8662312"/>
      </c:barChart>
      <c:catAx>
        <c:axId val="866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662312"/>
        <c:crosses val="autoZero"/>
        <c:auto val="1"/>
        <c:lblAlgn val="ctr"/>
        <c:lblOffset val="100"/>
        <c:noMultiLvlLbl val="0"/>
      </c:catAx>
      <c:valAx>
        <c:axId val="866231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866074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индекс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Хирша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сотрудников организаций по данным базы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WebofScince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либо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Scopus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34136347884386"/>
          <c:y val="5.369415578016945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4404670289006459E-2"/>
          <c:y val="0.30285836053611997"/>
          <c:w val="0.94002666565342474"/>
          <c:h val="0.5094969178087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7D-4B55-A345-403E5E2660E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7D-4B55-A345-403E5E2660E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D4EC8CE-D242-4B7F-A294-B10A8854F087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A69E603E-A27B-4DEB-9CE1-3A59233E35D4}" type="VALUE">
                      <a:rPr lang="en-US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План 2023 г.</c:v>
                </c:pt>
                <c:pt idx="2">
                  <c:v>2023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17-0C4C-BA00-D3DE510D7E66}"/>
            </c:ext>
            <c:ext xmlns:c15="http://schemas.microsoft.com/office/drawing/2012/chart" uri="{02D57815-91ED-43cb-92C2-25804820EDAC}">
              <c15:datalabelsRange>
                <c15:f>Лист1!$B$3</c15:f>
                <c15:dlblRangeCache>
                  <c:ptCount val="1"/>
                  <c:pt idx="0">
                    <c:v>0,6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942744"/>
        <c:axId val="388940784"/>
      </c:barChart>
      <c:catAx>
        <c:axId val="388942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88940784"/>
        <c:crosses val="autoZero"/>
        <c:auto val="1"/>
        <c:lblAlgn val="ctr"/>
        <c:lblOffset val="100"/>
        <c:noMultiLvlLbl val="0"/>
      </c:catAx>
      <c:valAx>
        <c:axId val="3889407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8894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научную деятельность из собственных средств от общего объема бюджета</a:t>
            </a:r>
          </a:p>
        </c:rich>
      </c:tx>
      <c:layout>
        <c:manualLayout>
          <c:xMode val="edge"/>
          <c:yMode val="edge"/>
          <c:x val="0.13001753445308728"/>
          <c:y val="2.02216803479489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3019751278346978E-2"/>
          <c:y val="0.2967089667444302"/>
          <c:w val="0.90761608498526569"/>
          <c:h val="0.483508378458724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0"/>
        <c:axId val="388944312"/>
        <c:axId val="388942352"/>
      </c:barChart>
      <c:catAx>
        <c:axId val="388944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8942352"/>
        <c:crosses val="autoZero"/>
        <c:auto val="1"/>
        <c:lblAlgn val="ctr"/>
        <c:lblOffset val="100"/>
        <c:noMultiLvlLbl val="0"/>
      </c:catAx>
      <c:valAx>
        <c:axId val="388942352"/>
        <c:scaling>
          <c:orientation val="minMax"/>
          <c:max val="1.0000000000000002E-2"/>
          <c:min val="0"/>
        </c:scaling>
        <c:delete val="1"/>
        <c:axPos val="l"/>
        <c:numFmt formatCode="0.00" sourceLinked="1"/>
        <c:majorTickMark val="out"/>
        <c:minorTickMark val="none"/>
        <c:tickLblPos val="nextTo"/>
        <c:crossAx val="388944312"/>
        <c:crosses val="autoZero"/>
        <c:crossBetween val="between"/>
        <c:majorUnit val="1.0000000000000002E-3"/>
        <c:minorUnit val="1.0000000000000002E-3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3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0.70699</cdr:x>
      <cdr:y>0.06789</cdr:y>
    </cdr:from>
    <cdr:to>
      <cdr:x>0.95072</cdr:x>
      <cdr:y>0.76394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679916" y="260551"/>
          <a:ext cx="5060921" cy="2671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b="0" dirty="0" smtClean="0"/>
            <a:t>Общая летальность</a:t>
          </a:r>
        </a:p>
        <a:p xmlns:a="http://schemas.openxmlformats.org/drawingml/2006/main">
          <a:endParaRPr lang="ru-RU" sz="2800" b="0" dirty="0"/>
        </a:p>
        <a:p xmlns:a="http://schemas.openxmlformats.org/drawingml/2006/main">
          <a:r>
            <a:rPr lang="ru-RU" sz="2800" b="0" dirty="0" smtClean="0"/>
            <a:t>Послеоперационная летальность</a:t>
          </a:r>
        </a:p>
        <a:p xmlns:a="http://schemas.openxmlformats.org/drawingml/2006/main">
          <a:endParaRPr lang="ru-RU" sz="2800" b="0" dirty="0"/>
        </a:p>
        <a:p xmlns:a="http://schemas.openxmlformats.org/drawingml/2006/main">
          <a:r>
            <a:rPr lang="ru-RU" sz="2800" b="0" dirty="0" smtClean="0"/>
            <a:t>Послеоперационные осложнения</a:t>
          </a:r>
          <a:endParaRPr lang="ru-RU" sz="2800" b="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3" y="1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99DF8-2BE2-4C57-873A-E6A6CC3F97A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3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8830C-9492-4991-93F5-4EF082C17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3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3" y="1"/>
            <a:ext cx="2929837" cy="4988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3" y="9443663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2800"/>
            <a:ext cx="7202488" cy="4052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+mj-lt"/>
              <a:buNone/>
            </a:pPr>
            <a:endParaRPr lang="x-non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3BC83-1DC1-4AA5-950C-5730A417FD3A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1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1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4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92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2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17738-DAC6-46DC-9ED4-0E03D5A54CA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2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6452B-B6B8-4D1A-A5DB-EC63412EC8C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4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7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8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0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8267700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z="2800"/>
              <a:t>ADVANT Multipurpose  Presentation 2017 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="" xmlns:a16="http://schemas.microsoft.com/office/drawing/2014/main" id="{037E98C1-EDB9-4998-B244-222AB3F04C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10471"/>
            <a:ext cx="24377650" cy="581707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1828343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399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 and Sent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511518"/>
            <a:ext cx="24377650" cy="4276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599" dirty="0"/>
              <a:t>                     </a:t>
            </a:r>
            <a:endParaRPr lang="ko-KR" altLang="en-US" sz="3599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EDA2D9C9-F129-4617-B03C-AC1669105869}"/>
              </a:ext>
            </a:extLst>
          </p:cNvPr>
          <p:cNvSpPr/>
          <p:nvPr userDrawn="1"/>
        </p:nvSpPr>
        <p:spPr>
          <a:xfrm>
            <a:off x="-40098" y="11678013"/>
            <a:ext cx="24417748" cy="1589946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 sz="3599"/>
          </a:p>
        </p:txBody>
      </p:sp>
    </p:spTree>
    <p:extLst>
      <p:ext uri="{BB962C8B-B14F-4D97-AF65-F5344CB8AC3E}">
        <p14:creationId xmlns:p14="http://schemas.microsoft.com/office/powerpoint/2010/main" val="1402596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212662"/>
            <a:ext cx="21025723" cy="1478112"/>
          </a:xfrm>
        </p:spPr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E75080D-9B69-44CD-8DC6-2AB7432FB13A}"/>
              </a:ext>
            </a:extLst>
          </p:cNvPr>
          <p:cNvGrpSpPr/>
          <p:nvPr userDrawn="1"/>
        </p:nvGrpSpPr>
        <p:grpSpPr>
          <a:xfrm>
            <a:off x="25150732" y="3"/>
            <a:ext cx="4392251" cy="3632198"/>
            <a:chOff x="12554553" y="1"/>
            <a:chExt cx="1647523" cy="1816099"/>
          </a:xfrm>
          <a:solidFill>
            <a:schemeClr val="accent6"/>
          </a:solidFill>
        </p:grpSpPr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xmlns="" id="{6CC02A43-EADC-4C00-AEF1-094390D18166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defTabSz="1828800"/>
              <a:r>
                <a:rPr lang="en-US" sz="2800">
                  <a:solidFill>
                    <a:srgbClr val="FFE200">
                      <a:lumMod val="50000"/>
                    </a:srgbClr>
                  </a:solidFill>
                </a:rPr>
                <a:t>To insert your own icons*:</a:t>
              </a:r>
            </a:p>
            <a:p>
              <a:pPr defTabSz="1828800"/>
              <a:endParaRPr lang="en-US" sz="2800">
                <a:solidFill>
                  <a:srgbClr val="FFE200">
                    <a:lumMod val="50000"/>
                  </a:srgbClr>
                </a:solidFill>
              </a:endParaRPr>
            </a:p>
            <a:p>
              <a:pPr defTabSz="1828800"/>
              <a:r>
                <a:rPr lang="en-US" sz="2800" b="1">
                  <a:solidFill>
                    <a:srgbClr val="FFE200">
                      <a:lumMod val="50000"/>
                    </a:srgbClr>
                  </a:solidFill>
                </a:rPr>
                <a:t>Insert</a:t>
              </a:r>
              <a:r>
                <a:rPr lang="en-US" sz="2800">
                  <a:solidFill>
                    <a:srgbClr val="FFE200">
                      <a:lumMod val="50000"/>
                    </a:srgbClr>
                  </a:solidFill>
                </a:rPr>
                <a:t> &gt;&gt; </a:t>
              </a:r>
              <a:r>
                <a:rPr lang="en-US" sz="2800" b="1">
                  <a:solidFill>
                    <a:srgbClr val="FFE200">
                      <a:lumMod val="50000"/>
                    </a:srgbClr>
                  </a:solidFill>
                </a:rPr>
                <a:t>Icons</a:t>
              </a:r>
            </a:p>
            <a:p>
              <a:pPr defTabSz="1828800"/>
              <a:endParaRPr lang="en-US" sz="2800">
                <a:solidFill>
                  <a:srgbClr val="FFE200">
                    <a:lumMod val="50000"/>
                  </a:srgbClr>
                </a:solidFill>
              </a:endParaRPr>
            </a:p>
            <a:p>
              <a:pPr defTabSz="1828800"/>
              <a:r>
                <a:rPr lang="en-US" sz="2400" i="1">
                  <a:solidFill>
                    <a:srgbClr val="FFE200">
                      <a:lumMod val="50000"/>
                    </a:srgbClr>
                  </a:solidFill>
                </a:rPr>
                <a:t>(*Only available to Office 365 subscribers)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652643FE-0C7E-4051-A458-E6D0BEE8C3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80458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324" y="4260867"/>
            <a:ext cx="20721003" cy="29400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83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6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666" y="8813817"/>
            <a:ext cx="20721003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5666" y="5813427"/>
            <a:ext cx="20721003" cy="3000374"/>
          </a:xfrm>
        </p:spPr>
        <p:txBody>
          <a:bodyPr anchor="b"/>
          <a:lstStyle>
            <a:lvl1pPr marL="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914378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75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13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50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188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262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64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018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14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8883" y="3200413"/>
            <a:ext cx="10766795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391972" y="3200413"/>
            <a:ext cx="10766795" cy="9051926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2" y="3070226"/>
            <a:ext cx="10771029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0" b="1"/>
            </a:lvl2pPr>
            <a:lvl3pPr marL="1828754" indent="0">
              <a:buNone/>
              <a:defRPr sz="3600" b="1"/>
            </a:lvl3pPr>
            <a:lvl4pPr marL="2743132" indent="0">
              <a:buNone/>
              <a:defRPr sz="3200" b="1"/>
            </a:lvl4pPr>
            <a:lvl5pPr marL="3657508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2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8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8882" y="4349750"/>
            <a:ext cx="10771029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83520" y="3070226"/>
            <a:ext cx="1077526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78" indent="0">
              <a:buNone/>
              <a:defRPr sz="4000" b="1"/>
            </a:lvl2pPr>
            <a:lvl3pPr marL="1828754" indent="0">
              <a:buNone/>
              <a:defRPr sz="3600" b="1"/>
            </a:lvl3pPr>
            <a:lvl4pPr marL="2743132" indent="0">
              <a:buNone/>
              <a:defRPr sz="3200" b="1"/>
            </a:lvl4pPr>
            <a:lvl5pPr marL="3657508" indent="0">
              <a:buNone/>
              <a:defRPr sz="3200" b="1"/>
            </a:lvl5pPr>
            <a:lvl6pPr marL="4571886" indent="0">
              <a:buNone/>
              <a:defRPr sz="3200" b="1"/>
            </a:lvl6pPr>
            <a:lvl7pPr marL="5486262" indent="0">
              <a:buNone/>
              <a:defRPr sz="3200" b="1"/>
            </a:lvl7pPr>
            <a:lvl8pPr marL="6400640" indent="0">
              <a:buNone/>
              <a:defRPr sz="3200" b="1"/>
            </a:lvl8pPr>
            <a:lvl9pPr marL="7315018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2383520" y="4349750"/>
            <a:ext cx="1077526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3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3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12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49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9" y="546100"/>
            <a:ext cx="8020079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30984" y="546117"/>
            <a:ext cx="13627784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8889" y="2870207"/>
            <a:ext cx="8020079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378" indent="0">
              <a:buNone/>
              <a:defRPr sz="2400"/>
            </a:lvl2pPr>
            <a:lvl3pPr marL="1828754" indent="0">
              <a:buNone/>
              <a:defRPr sz="2000"/>
            </a:lvl3pPr>
            <a:lvl4pPr marL="2743132" indent="0">
              <a:buNone/>
              <a:defRPr sz="1800"/>
            </a:lvl4pPr>
            <a:lvl5pPr marL="3657508" indent="0">
              <a:buNone/>
              <a:defRPr sz="1800"/>
            </a:lvl5pPr>
            <a:lvl6pPr marL="4571886" indent="0">
              <a:buNone/>
              <a:defRPr sz="1800"/>
            </a:lvl6pPr>
            <a:lvl7pPr marL="5486262" indent="0">
              <a:buNone/>
              <a:defRPr sz="1800"/>
            </a:lvl7pPr>
            <a:lvl8pPr marL="6400640" indent="0">
              <a:buNone/>
              <a:defRPr sz="1800"/>
            </a:lvl8pPr>
            <a:lvl9pPr marL="7315018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8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190" y="9601200"/>
            <a:ext cx="1462659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78190" y="1225550"/>
            <a:ext cx="1462659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378" indent="0">
              <a:buNone/>
              <a:defRPr sz="5600"/>
            </a:lvl2pPr>
            <a:lvl3pPr marL="1828754" indent="0">
              <a:buNone/>
              <a:defRPr sz="4800"/>
            </a:lvl3pPr>
            <a:lvl4pPr marL="2743132" indent="0">
              <a:buNone/>
              <a:defRPr sz="4000"/>
            </a:lvl4pPr>
            <a:lvl5pPr marL="3657508" indent="0">
              <a:buNone/>
              <a:defRPr sz="4000"/>
            </a:lvl5pPr>
            <a:lvl6pPr marL="4571886" indent="0">
              <a:buNone/>
              <a:defRPr sz="4000"/>
            </a:lvl6pPr>
            <a:lvl7pPr marL="5486262" indent="0">
              <a:buNone/>
              <a:defRPr sz="4000"/>
            </a:lvl7pPr>
            <a:lvl8pPr marL="6400640" indent="0">
              <a:buNone/>
              <a:defRPr sz="4000"/>
            </a:lvl8pPr>
            <a:lvl9pPr marL="7315018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8190" y="10734676"/>
            <a:ext cx="1462659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378" indent="0">
              <a:buNone/>
              <a:defRPr sz="2400"/>
            </a:lvl2pPr>
            <a:lvl3pPr marL="1828754" indent="0">
              <a:buNone/>
              <a:defRPr sz="2000"/>
            </a:lvl3pPr>
            <a:lvl4pPr marL="2743132" indent="0">
              <a:buNone/>
              <a:defRPr sz="1800"/>
            </a:lvl4pPr>
            <a:lvl5pPr marL="3657508" indent="0">
              <a:buNone/>
              <a:defRPr sz="1800"/>
            </a:lvl5pPr>
            <a:lvl6pPr marL="4571886" indent="0">
              <a:buNone/>
              <a:defRPr sz="1800"/>
            </a:lvl6pPr>
            <a:lvl7pPr marL="5486262" indent="0">
              <a:buNone/>
              <a:defRPr sz="1800"/>
            </a:lvl7pPr>
            <a:lvl8pPr marL="6400640" indent="0">
              <a:buNone/>
              <a:defRPr sz="1800"/>
            </a:lvl8pPr>
            <a:lvl9pPr marL="7315018" indent="0">
              <a:buNone/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30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74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673796" y="549293"/>
            <a:ext cx="5484971" cy="117030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8882" y="549293"/>
            <a:ext cx="16048620" cy="117030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1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6FB0-1DE2-4A06-B894-70C2602177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1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5EF82-593F-4E5B-97B1-5043A51643C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66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BFE6-F5BC-4FD4-848D-732E983686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51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F947-F7F0-4C93-88A9-F99733B7B3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088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A8FBF-4361-4513-B054-9D80DFE610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9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FD77D-85B7-41EB-8EE6-06A3384131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3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CF05-CB96-4E7B-9864-CD62B4C8FE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07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52AE-34B9-4743-9485-7D84FA047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92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317C9-9098-424B-9B49-B8A4776149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14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6373-EE32-4808-9392-0D330C3060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52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524B9-E34C-4759-9CC1-DF90627DA1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9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fld id="{3CBF67D7-8C75-433C-B949-F5BA010697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91" r:id="rId13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212664"/>
            <a:ext cx="21025723" cy="1478112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2438401"/>
            <a:ext cx="21025723" cy="9915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611821"/>
            <a:ext cx="24377650" cy="110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82880" rtlCol="0" anchor="ctr"/>
          <a:lstStyle/>
          <a:p>
            <a:pPr algn="ctr" defTabSz="1828800">
              <a:defRPr/>
            </a:pPr>
            <a:r>
              <a:rPr lang="en-US" sz="6400" spc="30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6400" spc="3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6400" spc="30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366115" y="42774"/>
            <a:ext cx="738992" cy="1522009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828800"/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37002" y="13919203"/>
            <a:ext cx="25365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/>
            <a:r>
              <a:rPr lang="en-US" sz="2200" dirty="0">
                <a:solidFill>
                  <a:srgbClr val="555555"/>
                </a:solidFill>
                <a:latin typeface="Open Sans" panose="020B0606030504020204" pitchFamily="34" charset="0"/>
              </a:rPr>
              <a:t>© </a:t>
            </a:r>
            <a:r>
              <a:rPr lang="en-US" sz="2200" dirty="0">
                <a:solidFill>
                  <a:srgbClr val="A5CD28"/>
                </a:solidFill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2200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4411937" y="-147607"/>
            <a:ext cx="3953717" cy="1131956"/>
            <a:chOff x="-2096383" y="21447"/>
            <a:chExt cx="1483030" cy="565978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17954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/>
              <a:r>
                <a:rPr lang="en-US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24303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828800"/>
              <a:r>
                <a:rPr lang="en-US" sz="20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61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lang="en-US" sz="72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j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j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549276"/>
            <a:ext cx="2193988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3200413"/>
            <a:ext cx="21939885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8883" y="12712717"/>
            <a:ext cx="5688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EACB95E6-9AE4-42C7-A8E0-F072DAD269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800"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29031" y="12712717"/>
            <a:ext cx="771958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470649" y="12712717"/>
            <a:ext cx="568811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A60DB3C8-20E6-47D2-B756-468AC31B76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1828754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82" indent="-685782" algn="l" defTabSz="1828754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864" indent="-571488" algn="l" defTabSz="1828754" rtl="0" eaLnBrk="1" latinLnBrk="0" hangingPunct="1">
        <a:spcBef>
          <a:spcPct val="20000"/>
        </a:spcBef>
        <a:buFont typeface="Arial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942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320" indent="-457188" algn="l" defTabSz="1828754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698" indent="-457188" algn="l" defTabSz="1828754" rtl="0" eaLnBrk="1" latinLnBrk="0" hangingPunct="1">
        <a:spcBef>
          <a:spcPct val="20000"/>
        </a:spcBef>
        <a:buFont typeface="Arial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074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452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828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206" indent="-457188" algn="l" defTabSz="18287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54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132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50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886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262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640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018" algn="l" defTabSz="182875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E666-1B40-4D79-B371-5F071FE5E0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4A790-9CEF-41C5-9E33-E379821257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2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22.xml"/><Relationship Id="rId5" Type="http://schemas.openxmlformats.org/officeDocument/2006/relationships/image" Target="../media/image6.png"/><Relationship Id="rId4" Type="http://schemas.openxmlformats.org/officeDocument/2006/relationships/chart" Target="../charts/char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6.png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42933" y="12975744"/>
            <a:ext cx="3590919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99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Астана, 2024 </a:t>
            </a:r>
            <a:r>
              <a:rPr lang="ru-RU" sz="3599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8"/>
            <a:ext cx="4889407" cy="183018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3909128" y="136221"/>
            <a:ext cx="11206263" cy="879817"/>
            <a:chOff x="1219840" y="6877836"/>
            <a:chExt cx="9273624" cy="639951"/>
          </a:xfrm>
        </p:grpSpPr>
        <p:pic>
          <p:nvPicPr>
            <p:cNvPr id="8" name="Объект 3" descr="C:\Users\nh_erze\Desktop\Алгыс хат.png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508" t="-5396" r="39082"/>
            <a:stretch/>
          </p:blipFill>
          <p:spPr bwMode="auto">
            <a:xfrm>
              <a:off x="1219840" y="6877836"/>
              <a:ext cx="1809447" cy="639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3029283" y="6974001"/>
              <a:ext cx="7464181" cy="380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799" b="1" dirty="0">
                  <a:solidFill>
                    <a:srgbClr val="4472C4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НАЦИОНАЛЬНЫЙ ЦЕНТР НЕЙРОХИРУРГИИ</a:t>
              </a:r>
              <a:endParaRPr lang="ru-RU" sz="2799" b="1" dirty="0">
                <a:solidFill>
                  <a:srgbClr val="4472C4">
                    <a:lumMod val="75000"/>
                  </a:srgbClr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3029285" y="6877836"/>
              <a:ext cx="5" cy="63995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11357998"/>
            <a:ext cx="24377650" cy="1692755"/>
          </a:xfrm>
          <a:prstGeom prst="rect">
            <a:avLst/>
          </a:prstGeom>
          <a:solidFill>
            <a:srgbClr val="1F497D">
              <a:lumMod val="75000"/>
            </a:srgbClr>
          </a:solidFill>
        </p:spPr>
        <p:txBody>
          <a:bodyPr wrap="square" lIns="91422" tIns="45712" rIns="91422" bIns="45712" rtlCol="0">
            <a:spAutoFit/>
          </a:bodyPr>
          <a:lstStyle/>
          <a:p>
            <a:pPr marL="0" marR="0" lvl="0" indent="0" algn="ctr" defTabSz="1087636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Отчет по исполнению Плана развития АО «Национальный центр нейрохирургии» </a:t>
            </a:r>
          </a:p>
          <a:p>
            <a:pPr marL="0" marR="0" lvl="0" indent="0" algn="ctr" defTabSz="1087636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на 2022-2026 годы по итогам 2023 года</a:t>
            </a:r>
          </a:p>
        </p:txBody>
      </p:sp>
    </p:spTree>
    <p:extLst>
      <p:ext uri="{BB962C8B-B14F-4D97-AF65-F5344CB8AC3E}">
        <p14:creationId xmlns:p14="http://schemas.microsoft.com/office/powerpoint/2010/main" val="37012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9"/>
          <p:cNvSpPr/>
          <p:nvPr/>
        </p:nvSpPr>
        <p:spPr>
          <a:xfrm>
            <a:off x="457200" y="7279075"/>
            <a:ext cx="23477220" cy="655564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828800"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Центре по итогам 2023 года внедрены 7 новых методик лечения и инновационных медицинских технологии:</a:t>
            </a:r>
          </a:p>
          <a:p>
            <a:pPr marL="457200" indent="-457200" algn="just" defTabSz="1828800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Малоинвазивный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задний доступ при удалении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интрадуральной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экстрамедуллярной опухолей спинного мозга;</a:t>
            </a:r>
          </a:p>
          <a:p>
            <a:pPr marL="457200" indent="-457200" algn="just" defTabSz="1828800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Магнитно-резонансная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спектроскопия головного мозга (SVS);</a:t>
            </a:r>
          </a:p>
          <a:p>
            <a:pPr marL="457200" indent="-457200" algn="just" defTabSz="1828800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МРТ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трактография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(DTI);</a:t>
            </a:r>
          </a:p>
          <a:p>
            <a:pPr marL="457200" indent="-457200" algn="just" defTabSz="1828800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молекулярно-цитогенетических исследований и создание биобанка опухолей ЦНС;</a:t>
            </a:r>
          </a:p>
          <a:p>
            <a:pPr marL="457200" indent="-457200" algn="just" defTabSz="1828800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видеоэлектроэнцефалографического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мониторинга с применением психологических тестов и без их использования у пациентов с опухолями головного мозга;</a:t>
            </a:r>
          </a:p>
          <a:p>
            <a:pPr marL="457200" indent="-457200" algn="just" defTabSz="1828800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аскорбиновой кислоты в высоких дозах внутривенно в качестве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адъювантной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терапии при инфекционных заболеваниях;</a:t>
            </a:r>
          </a:p>
          <a:p>
            <a:pPr marL="457200" indent="-457200" algn="just" defTabSz="1828800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внутритканевой электростимуляции при ряде неврологических заболеваний центральной и периферической нервной системы.</a:t>
            </a:r>
          </a:p>
          <a:p>
            <a:pPr algn="just" defTabSz="1828800"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отчетном году выполнен 1 трансферт технологии в регионы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 defTabSz="1828800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Заведующим отделением малоинвазивной нейрохирургии к.м.н.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Тель-таевым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Д.К. 21-22 апреля 2023 года была внедрена технология «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Инновацион-ные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технологии 3D в хирургии гипофиза и основания черепа» на базе КГП на ПГВ «Восточно-Казахстанский областной специализированный</a:t>
            </a:r>
          </a:p>
          <a:p>
            <a:pPr marL="457200" indent="-457200" algn="just" defTabSz="1828800"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101507189"/>
              </p:ext>
            </p:extLst>
          </p:nvPr>
        </p:nvGraphicFramePr>
        <p:xfrm>
          <a:off x="16253459" y="2107097"/>
          <a:ext cx="7635241" cy="488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889893780"/>
              </p:ext>
            </p:extLst>
          </p:nvPr>
        </p:nvGraphicFramePr>
        <p:xfrm>
          <a:off x="520270" y="2107095"/>
          <a:ext cx="7663474" cy="4888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ounded Rectangle 3"/>
          <p:cNvSpPr/>
          <p:nvPr/>
        </p:nvSpPr>
        <p:spPr>
          <a:xfrm>
            <a:off x="2748822" y="357730"/>
            <a:ext cx="19793126" cy="1196750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3</a:t>
            </a:r>
            <a:r>
              <a:rPr lang="en-US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</a:t>
            </a:r>
            <a:r>
              <a:rPr lang="ru-RU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</a:t>
            </a:r>
            <a:endParaRPr lang="ru-RU" alt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3" descr="C:\Users\nh_erze\Desktop\Алгыс хат.pn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82305949"/>
              </p:ext>
            </p:extLst>
          </p:nvPr>
        </p:nvGraphicFramePr>
        <p:xfrm>
          <a:off x="8481060" y="2111072"/>
          <a:ext cx="7406639" cy="491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197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083956"/>
              </p:ext>
            </p:extLst>
          </p:nvPr>
        </p:nvGraphicFramePr>
        <p:xfrm>
          <a:off x="1179442" y="2146852"/>
          <a:ext cx="22389216" cy="10929069"/>
        </p:xfrm>
        <a:graphic>
          <a:graphicData uri="http://schemas.openxmlformats.org/drawingml/2006/table">
            <a:tbl>
              <a:tblPr firstRow="1" firstCol="1" bandRow="1"/>
              <a:tblGrid>
                <a:gridCol w="802649"/>
                <a:gridCol w="6660423"/>
                <a:gridCol w="3731536"/>
                <a:gridCol w="3731536"/>
                <a:gridCol w="3731536"/>
                <a:gridCol w="3731536"/>
              </a:tblGrid>
              <a:tr h="14162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Исполнение в сравнении с планом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обученных региональных специалистов на базе Общества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157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13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выпускников резидентуры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слушателей резидентуры 1-го года обучения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Внедрение новых методик лечения и технологий в Обществе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5</a:t>
                      </a:r>
                      <a:endParaRPr lang="ru-RU" sz="2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Трансферт инновационных технологий в регионы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75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Среднегодовой контингент обучающихся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196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трудоустроенных выпускников резидентуры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6294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выпускников резидентуры, успешно прошедших независимую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экзаменацию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 первого раза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392"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профессорско-преподавательского</a:t>
                      </a:r>
                      <a:r>
                        <a:rPr lang="ru-RU" sz="2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состава Общества, вовлеченных в исследовательскую работу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25,00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25,00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25,00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669308" y="0"/>
            <a:ext cx="20602171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 algn="just"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3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760717" y="195718"/>
            <a:ext cx="1908592" cy="1357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02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7502" y="15876"/>
            <a:ext cx="8499474" cy="1152524"/>
          </a:xfrm>
          <a:prstGeom prst="rect">
            <a:avLst/>
          </a:prstGeom>
          <a:effectLst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28000"/>
              <a:defRPr/>
            </a:pPr>
            <a:endParaRPr lang="ru-RU" sz="5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95799" y="5631934"/>
            <a:ext cx="128662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</a:p>
        </p:txBody>
      </p:sp>
      <p:pic>
        <p:nvPicPr>
          <p:cNvPr id="5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80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-5144" y="7610549"/>
            <a:ext cx="2356074" cy="21838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3246208" y="7584541"/>
            <a:ext cx="6529450" cy="1856148"/>
          </a:xfrm>
          <a:custGeom>
            <a:avLst/>
            <a:gdLst>
              <a:gd name="T0" fmla="*/ 0 w 3866"/>
              <a:gd name="T1" fmla="*/ 1099 h 1099"/>
              <a:gd name="T2" fmla="*/ 0 w 3866"/>
              <a:gd name="T3" fmla="*/ 0 h 1099"/>
              <a:gd name="T4" fmla="*/ 3469 w 3866"/>
              <a:gd name="T5" fmla="*/ 0 h 1099"/>
              <a:gd name="T6" fmla="*/ 3866 w 3866"/>
              <a:gd name="T7" fmla="*/ 549 h 1099"/>
              <a:gd name="T8" fmla="*/ 3469 w 3866"/>
              <a:gd name="T9" fmla="*/ 1099 h 1099"/>
              <a:gd name="T10" fmla="*/ 0 w 3866"/>
              <a:gd name="T11" fmla="*/ 1099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66" h="1099">
                <a:moveTo>
                  <a:pt x="0" y="1099"/>
                </a:moveTo>
                <a:lnTo>
                  <a:pt x="0" y="0"/>
                </a:lnTo>
                <a:lnTo>
                  <a:pt x="3469" y="0"/>
                </a:lnTo>
                <a:lnTo>
                  <a:pt x="3866" y="549"/>
                </a:lnTo>
                <a:lnTo>
                  <a:pt x="3469" y="1099"/>
                </a:lnTo>
                <a:lnTo>
                  <a:pt x="0" y="109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2356073" y="7595342"/>
            <a:ext cx="908651" cy="2183803"/>
          </a:xfrm>
          <a:custGeom>
            <a:avLst/>
            <a:gdLst>
              <a:gd name="T0" fmla="*/ 0 w 538"/>
              <a:gd name="T1" fmla="*/ 1293 h 1293"/>
              <a:gd name="T2" fmla="*/ 0 w 538"/>
              <a:gd name="T3" fmla="*/ 0 h 1293"/>
              <a:gd name="T4" fmla="*/ 538 w 538"/>
              <a:gd name="T5" fmla="*/ 0 h 1293"/>
              <a:gd name="T6" fmla="*/ 538 w 538"/>
              <a:gd name="T7" fmla="*/ 1099 h 1293"/>
              <a:gd name="T8" fmla="*/ 0 w 538"/>
              <a:gd name="T9" fmla="*/ 1293 h 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293">
                <a:moveTo>
                  <a:pt x="0" y="1293"/>
                </a:moveTo>
                <a:lnTo>
                  <a:pt x="0" y="0"/>
                </a:lnTo>
                <a:lnTo>
                  <a:pt x="538" y="0"/>
                </a:lnTo>
                <a:lnTo>
                  <a:pt x="538" y="1099"/>
                </a:lnTo>
                <a:lnTo>
                  <a:pt x="0" y="1293"/>
                </a:lnTo>
                <a:close/>
              </a:path>
            </a:pathLst>
          </a:custGeom>
          <a:solidFill>
            <a:srgbClr val="0017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-1" y="5427587"/>
            <a:ext cx="2356074" cy="2185491"/>
          </a:xfrm>
          <a:prstGeom prst="rect">
            <a:avLst/>
          </a:prstGeom>
          <a:solidFill>
            <a:srgbClr val="3175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2333213" y="5427587"/>
            <a:ext cx="908651" cy="2185491"/>
          </a:xfrm>
          <a:custGeom>
            <a:avLst/>
            <a:gdLst>
              <a:gd name="T0" fmla="*/ 0 w 538"/>
              <a:gd name="T1" fmla="*/ 1294 h 1294"/>
              <a:gd name="T2" fmla="*/ 0 w 538"/>
              <a:gd name="T3" fmla="*/ 0 h 1294"/>
              <a:gd name="T4" fmla="*/ 538 w 538"/>
              <a:gd name="T5" fmla="*/ 194 h 1294"/>
              <a:gd name="T6" fmla="*/ 538 w 538"/>
              <a:gd name="T7" fmla="*/ 1294 h 1294"/>
              <a:gd name="T8" fmla="*/ 0 w 538"/>
              <a:gd name="T9" fmla="*/ 1294 h 1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294">
                <a:moveTo>
                  <a:pt x="0" y="1294"/>
                </a:moveTo>
                <a:lnTo>
                  <a:pt x="0" y="0"/>
                </a:lnTo>
                <a:lnTo>
                  <a:pt x="538" y="194"/>
                </a:lnTo>
                <a:lnTo>
                  <a:pt x="538" y="1294"/>
                </a:lnTo>
                <a:lnTo>
                  <a:pt x="0" y="1294"/>
                </a:lnTo>
                <a:close/>
              </a:path>
            </a:pathLst>
          </a:custGeom>
          <a:solidFill>
            <a:srgbClr val="285F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21"/>
          <p:cNvSpPr>
            <a:spLocks/>
          </p:cNvSpPr>
          <p:nvPr/>
        </p:nvSpPr>
        <p:spPr bwMode="auto">
          <a:xfrm>
            <a:off x="3241864" y="5760308"/>
            <a:ext cx="8333240" cy="1856148"/>
          </a:xfrm>
          <a:custGeom>
            <a:avLst/>
            <a:gdLst>
              <a:gd name="T0" fmla="*/ 4537 w 4934"/>
              <a:gd name="T1" fmla="*/ 1099 h 1099"/>
              <a:gd name="T2" fmla="*/ 4934 w 4934"/>
              <a:gd name="T3" fmla="*/ 549 h 1099"/>
              <a:gd name="T4" fmla="*/ 4537 w 4934"/>
              <a:gd name="T5" fmla="*/ 0 h 1099"/>
              <a:gd name="T6" fmla="*/ 0 w 4934"/>
              <a:gd name="T7" fmla="*/ 0 h 1099"/>
              <a:gd name="T8" fmla="*/ 0 w 4934"/>
              <a:gd name="T9" fmla="*/ 1099 h 1099"/>
              <a:gd name="T10" fmla="*/ 4537 w 4934"/>
              <a:gd name="T11" fmla="*/ 1099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34" h="1099">
                <a:moveTo>
                  <a:pt x="4537" y="1099"/>
                </a:moveTo>
                <a:lnTo>
                  <a:pt x="4934" y="549"/>
                </a:lnTo>
                <a:lnTo>
                  <a:pt x="4537" y="0"/>
                </a:lnTo>
                <a:lnTo>
                  <a:pt x="0" y="0"/>
                </a:lnTo>
                <a:lnTo>
                  <a:pt x="0" y="1099"/>
                </a:lnTo>
                <a:lnTo>
                  <a:pt x="4537" y="1099"/>
                </a:lnTo>
                <a:close/>
              </a:path>
            </a:pathLst>
          </a:custGeom>
          <a:gradFill>
            <a:gsLst>
              <a:gs pos="0">
                <a:srgbClr val="3175B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1594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-1" y="3266644"/>
            <a:ext cx="2356074" cy="21838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28"/>
          <p:cNvSpPr>
            <a:spLocks/>
          </p:cNvSpPr>
          <p:nvPr/>
        </p:nvSpPr>
        <p:spPr bwMode="auto">
          <a:xfrm>
            <a:off x="2356073" y="3266644"/>
            <a:ext cx="908651" cy="2511458"/>
          </a:xfrm>
          <a:custGeom>
            <a:avLst/>
            <a:gdLst>
              <a:gd name="T0" fmla="*/ 0 w 538"/>
              <a:gd name="T1" fmla="*/ 1293 h 1487"/>
              <a:gd name="T2" fmla="*/ 0 w 538"/>
              <a:gd name="T3" fmla="*/ 0 h 1487"/>
              <a:gd name="T4" fmla="*/ 538 w 538"/>
              <a:gd name="T5" fmla="*/ 388 h 1487"/>
              <a:gd name="T6" fmla="*/ 538 w 538"/>
              <a:gd name="T7" fmla="*/ 1487 h 1487"/>
              <a:gd name="T8" fmla="*/ 0 w 538"/>
              <a:gd name="T9" fmla="*/ 1293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1487">
                <a:moveTo>
                  <a:pt x="0" y="1293"/>
                </a:moveTo>
                <a:lnTo>
                  <a:pt x="0" y="0"/>
                </a:lnTo>
                <a:lnTo>
                  <a:pt x="538" y="388"/>
                </a:lnTo>
                <a:lnTo>
                  <a:pt x="538" y="1487"/>
                </a:lnTo>
                <a:lnTo>
                  <a:pt x="0" y="1293"/>
                </a:lnTo>
                <a:close/>
              </a:path>
            </a:pathLst>
          </a:custGeom>
          <a:solidFill>
            <a:srgbClr val="00174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 29"/>
          <p:cNvSpPr>
            <a:spLocks/>
          </p:cNvSpPr>
          <p:nvPr/>
        </p:nvSpPr>
        <p:spPr bwMode="auto">
          <a:xfrm>
            <a:off x="3264724" y="3921954"/>
            <a:ext cx="7140847" cy="1861214"/>
          </a:xfrm>
          <a:custGeom>
            <a:avLst/>
            <a:gdLst>
              <a:gd name="T0" fmla="*/ 3831 w 4228"/>
              <a:gd name="T1" fmla="*/ 1102 h 1102"/>
              <a:gd name="T2" fmla="*/ 4228 w 4228"/>
              <a:gd name="T3" fmla="*/ 552 h 1102"/>
              <a:gd name="T4" fmla="*/ 3831 w 4228"/>
              <a:gd name="T5" fmla="*/ 0 h 1102"/>
              <a:gd name="T6" fmla="*/ 0 w 4228"/>
              <a:gd name="T7" fmla="*/ 0 h 1102"/>
              <a:gd name="T8" fmla="*/ 0 w 4228"/>
              <a:gd name="T9" fmla="*/ 1102 h 1102"/>
              <a:gd name="T10" fmla="*/ 3831 w 4228"/>
              <a:gd name="T11" fmla="*/ 1102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28" h="1102">
                <a:moveTo>
                  <a:pt x="3831" y="1102"/>
                </a:moveTo>
                <a:lnTo>
                  <a:pt x="4228" y="552"/>
                </a:lnTo>
                <a:lnTo>
                  <a:pt x="3831" y="0"/>
                </a:lnTo>
                <a:lnTo>
                  <a:pt x="0" y="0"/>
                </a:lnTo>
                <a:lnTo>
                  <a:pt x="0" y="1102"/>
                </a:lnTo>
                <a:lnTo>
                  <a:pt x="3831" y="110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3722784" y="4238080"/>
            <a:ext cx="6052874" cy="11507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3387624" y="5836837"/>
            <a:ext cx="7295528" cy="18470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научно-исследовательской  деятельностью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3"/>
          <p:cNvSpPr txBox="1">
            <a:spLocks/>
          </p:cNvSpPr>
          <p:nvPr/>
        </p:nvSpPr>
        <p:spPr>
          <a:xfrm>
            <a:off x="3391968" y="8037295"/>
            <a:ext cx="5988712" cy="11507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образовательной деятельностью</a:t>
            </a:r>
            <a:endParaRPr lang="en-GB"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4300" y="3959095"/>
            <a:ext cx="214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 1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0" y="6100605"/>
            <a:ext cx="236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2 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1786" y="8085177"/>
            <a:ext cx="236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 3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99832" y="4092128"/>
            <a:ext cx="1349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1.1.  Повышение уровня качества, безопасности оказания  и эффективности производства медицинских услуг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597964" y="5976364"/>
            <a:ext cx="12117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Задача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2.1. Развитие научно-исследовательской деятельности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939838" y="8214389"/>
            <a:ext cx="13499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Задача 3.1.  Развитие образовательной деятельности</a:t>
            </a:r>
          </a:p>
        </p:txBody>
      </p:sp>
      <p:sp>
        <p:nvSpPr>
          <p:cNvPr id="31" name="Text Placeholder 2"/>
          <p:cNvSpPr txBox="1">
            <a:spLocks/>
          </p:cNvSpPr>
          <p:nvPr/>
        </p:nvSpPr>
        <p:spPr>
          <a:xfrm>
            <a:off x="2569283" y="496312"/>
            <a:ext cx="16191683" cy="11633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4000" b="1" dirty="0" smtClean="0">
                <a:solidFill>
                  <a:srgbClr val="061B66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Ключевой стратегический документ Общества </a:t>
            </a:r>
            <a:endParaRPr lang="id-ID" sz="4000" b="1" dirty="0">
              <a:solidFill>
                <a:srgbClr val="061B66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 txBox="1">
            <a:spLocks/>
          </p:cNvSpPr>
          <p:nvPr/>
        </p:nvSpPr>
        <p:spPr>
          <a:xfrm>
            <a:off x="2333213" y="1811123"/>
            <a:ext cx="21364568" cy="191586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4000" b="1" dirty="0" smtClean="0">
                <a:solidFill>
                  <a:srgbClr val="3137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План развития Общества</a:t>
            </a:r>
            <a:r>
              <a:rPr lang="ru-RU" sz="4000" b="1" dirty="0" smtClean="0">
                <a:solidFill>
                  <a:srgbClr val="31373B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3137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на 2022-2026 годы </a:t>
            </a:r>
            <a:r>
              <a:rPr lang="ru-RU" sz="3200" dirty="0" smtClean="0">
                <a:solidFill>
                  <a:srgbClr val="31373B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31373B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утвержден решением Совета директоров от </a:t>
            </a:r>
            <a:r>
              <a:rPr lang="ru-RU" sz="3200" dirty="0" smtClean="0">
                <a:solidFill>
                  <a:srgbClr val="31373B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23 ноября 2021 </a:t>
            </a:r>
            <a:r>
              <a:rPr lang="ru-RU" sz="3200" dirty="0">
                <a:solidFill>
                  <a:srgbClr val="31373B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года протокол </a:t>
            </a:r>
            <a:r>
              <a:rPr lang="ru-RU" sz="3200" dirty="0" smtClean="0">
                <a:solidFill>
                  <a:srgbClr val="31373B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№10.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id-ID" sz="3200" dirty="0">
              <a:solidFill>
                <a:srgbClr val="31373B"/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8898" y="10336792"/>
            <a:ext cx="23456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9669" y="4284737"/>
            <a:ext cx="2928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индикаторов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280" y="5695237"/>
            <a:ext cx="2390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4699" y="8713378"/>
            <a:ext cx="260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индикаторов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7478" y="6423649"/>
            <a:ext cx="2665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индикаторов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454450" y="608717"/>
            <a:ext cx="1908592" cy="1357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2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039189"/>
              </p:ext>
            </p:extLst>
          </p:nvPr>
        </p:nvGraphicFramePr>
        <p:xfrm>
          <a:off x="2004962" y="2654662"/>
          <a:ext cx="21078093" cy="8682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53005" y="1577336"/>
            <a:ext cx="13137791" cy="707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22" tIns="45711" rIns="91422" bIns="45711" rtlCol="0" anchor="t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Деятельность коек нейрохирургического профиля</a:t>
            </a:r>
            <a:endParaRPr lang="id-ID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3" descr="C:\Users\nh_erze\Desktop\Алгыс хат.pn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619512" y="356569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3"/>
          <p:cNvSpPr/>
          <p:nvPr/>
        </p:nvSpPr>
        <p:spPr>
          <a:xfrm>
            <a:off x="809363" y="11560224"/>
            <a:ext cx="22504400" cy="1607285"/>
          </a:xfrm>
          <a:prstGeom prst="roundRect">
            <a:avLst>
              <a:gd name="adj" fmla="val 2778"/>
            </a:avLst>
          </a:prstGeom>
          <a:solidFill>
            <a:srgbClr val="0070C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/>
          <a:lstStyle/>
          <a:p>
            <a:pPr algn="just">
              <a:spcBef>
                <a:spcPct val="0"/>
              </a:spcBef>
            </a:pPr>
            <a:r>
              <a:rPr lang="ru-RU" alt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 динамике отмечается рост пролеченных случаев на 2,8%  (на 161 случаев), количество операций на 12,1% (на 512 операций), количество прооперированных пациентов на 9,7% (на 382 пациентов).</a:t>
            </a:r>
            <a:endParaRPr lang="ru-RU" alt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3"/>
          <p:cNvSpPr/>
          <p:nvPr/>
        </p:nvSpPr>
        <p:spPr>
          <a:xfrm>
            <a:off x="3006559" y="714299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</a:t>
            </a:r>
            <a:endParaRPr lang="ru-RU" alt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1263910666"/>
              </p:ext>
            </p:extLst>
          </p:nvPr>
        </p:nvGraphicFramePr>
        <p:xfrm>
          <a:off x="1442763" y="3225800"/>
          <a:ext cx="20764094" cy="383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02451" y="10402197"/>
            <a:ext cx="6143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летальность </a:t>
            </a:r>
          </a:p>
          <a:p>
            <a:pPr algn="just"/>
            <a:r>
              <a:rPr lang="ru-RU" altLang="ko-KR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 </a:t>
            </a:r>
            <a:r>
              <a:rPr lang="ru-RU" altLang="ko-KR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и </a:t>
            </a:r>
            <a:r>
              <a:rPr lang="ru-RU" altLang="ko-KR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ko-KR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ko-KR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ko-KR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ko-KR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0,</a:t>
            </a:r>
            <a:r>
              <a:rPr lang="en-US" altLang="ko-KR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altLang="ko-KR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altLang="ko-KR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не более 0,70%.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61866" y="8962319"/>
            <a:ext cx="2071251" cy="830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altLang="ko-KR" sz="4799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en-US" altLang="ko-KR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ko-KR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,60</a:t>
            </a:r>
            <a:r>
              <a:rPr lang="en-US" altLang="ko-KR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altLang="ko-KR" sz="4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38078" y="8920787"/>
            <a:ext cx="1937657" cy="830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799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ko-KR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,76</a:t>
            </a:r>
            <a:r>
              <a:rPr lang="en-US" altLang="ko-KR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altLang="ko-KR" sz="4799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52241" y="8988045"/>
            <a:ext cx="2354615" cy="830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altLang="ko-KR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97,7</a:t>
            </a:r>
            <a:r>
              <a:rPr lang="en-US" altLang="ko-KR" sz="4799" dirty="0" smtClean="0">
                <a:solidFill>
                  <a:srgbClr val="0070C0"/>
                </a:solidFill>
                <a:cs typeface="Arial" pitchFamily="34" charset="0"/>
              </a:rPr>
              <a:t>%</a:t>
            </a:r>
            <a:endParaRPr lang="en-US" altLang="ko-KR" sz="4799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37259" y="10341999"/>
            <a:ext cx="5745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послеоперационной летальности 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</a:t>
            </a:r>
            <a:r>
              <a:rPr lang="en-U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altLang="ko-K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не более 1%.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326794" y="10341999"/>
            <a:ext cx="6404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пациентов растет </a:t>
            </a:r>
            <a:r>
              <a:rPr lang="ru-RU" altLang="ko-K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ko-KR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ko-K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ko-K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 </a:t>
            </a:r>
            <a:r>
              <a:rPr lang="ru-RU" altLang="ko-K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97,9%, </a:t>
            </a:r>
            <a:r>
              <a:rPr lang="ru-RU" altLang="ko-K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</a:t>
            </a:r>
            <a:r>
              <a:rPr lang="ru-RU" altLang="ko-K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96,3%.</a:t>
            </a:r>
            <a:endParaRPr lang="en-US" altLang="ko-K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248804" y="10317454"/>
            <a:ext cx="6138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послеоперационных осложнений </a:t>
            </a:r>
            <a:r>
              <a:rPr lang="ru-RU" altLang="ko-K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 </a:t>
            </a:r>
            <a:r>
              <a:rPr lang="ru-RU" altLang="ko-K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</a:t>
            </a:r>
            <a:r>
              <a:rPr lang="ru-RU" altLang="ko-K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ko-K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ko-K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ko-K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 </a:t>
            </a:r>
            <a:r>
              <a:rPr lang="ru-RU" altLang="ko-K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r>
              <a:rPr lang="en-US" altLang="ko-K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ko-KR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altLang="ko-K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не более 3,0%.</a:t>
            </a:r>
          </a:p>
        </p:txBody>
      </p:sp>
      <p:sp>
        <p:nvSpPr>
          <p:cNvPr id="82" name="Rounded Rectangle 3"/>
          <p:cNvSpPr/>
          <p:nvPr/>
        </p:nvSpPr>
        <p:spPr>
          <a:xfrm>
            <a:off x="2759576" y="714299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05289" y="571567"/>
            <a:ext cx="360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dirty="0">
                <a:solidFill>
                  <a:prstClr val="white"/>
                </a:solidFill>
                <a:latin typeface="Raleway" panose="020B0503030101060003" pitchFamily="34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32148" y="8970105"/>
            <a:ext cx="2371531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799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0,38</a:t>
            </a:r>
            <a:r>
              <a:rPr lang="ru-RU" sz="4799" dirty="0" smtClean="0">
                <a:solidFill>
                  <a:srgbClr val="0070C0"/>
                </a:solidFill>
                <a:cs typeface="Arial" pitchFamily="34" charset="0"/>
              </a:rPr>
              <a:t>%</a:t>
            </a:r>
            <a:endParaRPr lang="ru-RU" sz="4799" dirty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27" name="Объект 3" descr="C:\Users\nh_erze\Desktop\Алгыс хат.pn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619512" y="356569"/>
            <a:ext cx="1908592" cy="1357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12">
            <a:extLst>
              <a:ext uri="{FF2B5EF4-FFF2-40B4-BE49-F238E27FC236}">
                <a16:creationId xmlns:a16="http://schemas.microsoft.com/office/drawing/2014/main" xmlns="" id="{47CE9243-B0A9-418A-9473-0EE4813FA0A6}"/>
              </a:ext>
            </a:extLst>
          </p:cNvPr>
          <p:cNvGrpSpPr/>
          <p:nvPr/>
        </p:nvGrpSpPr>
        <p:grpSpPr>
          <a:xfrm>
            <a:off x="1442763" y="7216552"/>
            <a:ext cx="3163554" cy="3374803"/>
            <a:chOff x="1187625" y="1314642"/>
            <a:chExt cx="1872208" cy="1997226"/>
          </a:xfrm>
        </p:grpSpPr>
        <p:sp>
          <p:nvSpPr>
            <p:cNvPr id="30" name="Oval 7">
              <a:extLst>
                <a:ext uri="{FF2B5EF4-FFF2-40B4-BE49-F238E27FC236}">
                  <a16:creationId xmlns:a16="http://schemas.microsoft.com/office/drawing/2014/main" xmlns="" id="{C5E69E87-0504-4B6B-A38A-3366CA129A97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599">
                <a:cs typeface="Arial" pitchFamily="34" charset="0"/>
              </a:endParaRPr>
            </a:p>
          </p:txBody>
        </p:sp>
        <p:graphicFrame>
          <p:nvGraphicFramePr>
            <p:cNvPr id="31" name="Chart 6">
              <a:extLst>
                <a:ext uri="{FF2B5EF4-FFF2-40B4-BE49-F238E27FC236}">
                  <a16:creationId xmlns:a16="http://schemas.microsoft.com/office/drawing/2014/main" xmlns="" id="{3DB4CB0C-DEDF-4D7B-A863-37D47DA7E2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0148807"/>
                </p:ext>
              </p:extLst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32" name="Group 12">
            <a:extLst>
              <a:ext uri="{FF2B5EF4-FFF2-40B4-BE49-F238E27FC236}">
                <a16:creationId xmlns:a16="http://schemas.microsoft.com/office/drawing/2014/main" xmlns="" id="{60AF5147-D6C6-445C-ABFF-9ED539383FD4}"/>
              </a:ext>
            </a:extLst>
          </p:cNvPr>
          <p:cNvGrpSpPr/>
          <p:nvPr/>
        </p:nvGrpSpPr>
        <p:grpSpPr>
          <a:xfrm>
            <a:off x="13451252" y="7087034"/>
            <a:ext cx="3163554" cy="3374803"/>
            <a:chOff x="1187625" y="1314642"/>
            <a:chExt cx="1872208" cy="1997226"/>
          </a:xfrm>
        </p:grpSpPr>
        <p:sp>
          <p:nvSpPr>
            <p:cNvPr id="34" name="Oval 7">
              <a:extLst>
                <a:ext uri="{FF2B5EF4-FFF2-40B4-BE49-F238E27FC236}">
                  <a16:creationId xmlns:a16="http://schemas.microsoft.com/office/drawing/2014/main" xmlns="" id="{A8CFC3F7-12B3-4623-BFD4-48ECD661AD6C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599">
                <a:cs typeface="Arial" pitchFamily="34" charset="0"/>
              </a:endParaRPr>
            </a:p>
          </p:txBody>
        </p:sp>
        <p:graphicFrame>
          <p:nvGraphicFramePr>
            <p:cNvPr id="35" name="Chart 6">
              <a:extLst>
                <a:ext uri="{FF2B5EF4-FFF2-40B4-BE49-F238E27FC236}">
                  <a16:creationId xmlns:a16="http://schemas.microsoft.com/office/drawing/2014/main" xmlns="" id="{62480E56-006E-4EDC-858F-7BE36F5B63C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1117917"/>
                </p:ext>
              </p:extLst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CFC75698-BA9E-418F-9C6E-903A1DF0601D}"/>
              </a:ext>
            </a:extLst>
          </p:cNvPr>
          <p:cNvGrpSpPr/>
          <p:nvPr/>
        </p:nvGrpSpPr>
        <p:grpSpPr>
          <a:xfrm>
            <a:off x="19550911" y="7027394"/>
            <a:ext cx="3163554" cy="3374803"/>
            <a:chOff x="1187625" y="1314642"/>
            <a:chExt cx="1872208" cy="1997226"/>
          </a:xfrm>
        </p:grpSpPr>
        <p:sp>
          <p:nvSpPr>
            <p:cNvPr id="38" name="Oval 7">
              <a:extLst>
                <a:ext uri="{FF2B5EF4-FFF2-40B4-BE49-F238E27FC236}">
                  <a16:creationId xmlns:a16="http://schemas.microsoft.com/office/drawing/2014/main" xmlns="" id="{C6B0663A-EDCA-4AAE-A0B7-3021DFA91B41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599">
                <a:cs typeface="Arial" pitchFamily="34" charset="0"/>
              </a:endParaRPr>
            </a:p>
          </p:txBody>
        </p:sp>
        <p:graphicFrame>
          <p:nvGraphicFramePr>
            <p:cNvPr id="40" name="Chart 6">
              <a:extLst>
                <a:ext uri="{FF2B5EF4-FFF2-40B4-BE49-F238E27FC236}">
                  <a16:creationId xmlns:a16="http://schemas.microsoft.com/office/drawing/2014/main" xmlns="" id="{4C0317FD-683C-4AFF-92D1-262C485151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3811877"/>
                </p:ext>
              </p:extLst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43" name="Group 12"/>
          <p:cNvGrpSpPr/>
          <p:nvPr/>
        </p:nvGrpSpPr>
        <p:grpSpPr>
          <a:xfrm>
            <a:off x="7532923" y="7132460"/>
            <a:ext cx="3163554" cy="3374803"/>
            <a:chOff x="1187625" y="1314642"/>
            <a:chExt cx="1872208" cy="1997226"/>
          </a:xfrm>
        </p:grpSpPr>
        <p:sp>
          <p:nvSpPr>
            <p:cNvPr id="46" name="Oval 7"/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32" tIns="91416" rIns="182832" bIns="914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599">
                <a:cs typeface="Arial" pitchFamily="34" charset="0"/>
              </a:endParaRPr>
            </a:p>
          </p:txBody>
        </p:sp>
        <p:graphicFrame>
          <p:nvGraphicFramePr>
            <p:cNvPr id="47" name="Chart 6"/>
            <p:cNvGraphicFramePr/>
            <p:nvPr>
              <p:extLst>
                <p:ext uri="{D42A27DB-BD31-4B8C-83A1-F6EECF244321}">
                  <p14:modId xmlns:p14="http://schemas.microsoft.com/office/powerpoint/2010/main" val="4146841699"/>
                </p:ext>
              </p:extLst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48" name="TextBox 47"/>
          <p:cNvSpPr txBox="1"/>
          <p:nvPr/>
        </p:nvSpPr>
        <p:spPr>
          <a:xfrm>
            <a:off x="20153571" y="8475657"/>
            <a:ext cx="2354615" cy="830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altLang="ko-KR" sz="4799" dirty="0" smtClean="0">
                <a:solidFill>
                  <a:srgbClr val="0B4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ko-KR" sz="4799" dirty="0" smtClean="0">
                <a:solidFill>
                  <a:srgbClr val="0B4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altLang="ko-KR" sz="4799" dirty="0" smtClean="0">
                <a:solidFill>
                  <a:srgbClr val="0B4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ko-KR" sz="4799" dirty="0" smtClean="0">
                <a:solidFill>
                  <a:srgbClr val="0B4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en-US" altLang="ko-KR" sz="4799" dirty="0">
              <a:solidFill>
                <a:srgbClr val="0B40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71572" y="7854204"/>
            <a:ext cx="2071251" cy="156940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altLang="ko-KR" sz="4799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ru-RU" altLang="ko-KR" sz="4799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altLang="ko-KR" sz="4799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en-US" altLang="ko-KR" sz="4799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339408" y="8505353"/>
            <a:ext cx="1937657" cy="83086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altLang="ko-KR" sz="4799" dirty="0" smtClean="0">
                <a:solidFill>
                  <a:srgbClr val="3988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en-US" altLang="ko-KR" sz="4799" dirty="0" smtClean="0">
                <a:solidFill>
                  <a:srgbClr val="3988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ru-RU" altLang="ko-KR" sz="4799" dirty="0" smtClean="0">
                <a:solidFill>
                  <a:srgbClr val="3988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altLang="ko-KR" sz="4799" dirty="0">
              <a:solidFill>
                <a:srgbClr val="3988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132148" y="8492412"/>
            <a:ext cx="1996852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799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</a:t>
            </a:r>
            <a:r>
              <a:rPr lang="en-US" sz="4799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799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7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55265" y="1639771"/>
            <a:ext cx="9566626" cy="707868"/>
          </a:xfrm>
          <a:prstGeom prst="rect">
            <a:avLst/>
          </a:prstGeom>
          <a:noFill/>
        </p:spPr>
        <p:txBody>
          <a:bodyPr wrap="square" lIns="91422" tIns="45711" rIns="91422" bIns="45711" rtlCol="0" anchor="t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Качественные показатели</a:t>
            </a:r>
            <a:endParaRPr lang="id-ID" sz="4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748822" y="357730"/>
            <a:ext cx="19843396" cy="642467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1</a:t>
            </a:r>
            <a:r>
              <a:rPr lang="en-US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Устойчивый высокий уровень качества медицинской помощи</a:t>
            </a: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241139" y="0"/>
            <a:ext cx="1908592" cy="13579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172829"/>
              </p:ext>
            </p:extLst>
          </p:nvPr>
        </p:nvGraphicFramePr>
        <p:xfrm>
          <a:off x="619513" y="1766457"/>
          <a:ext cx="23206689" cy="11793115"/>
        </p:xfrm>
        <a:graphic>
          <a:graphicData uri="http://schemas.openxmlformats.org/drawingml/2006/table">
            <a:tbl>
              <a:tblPr firstRow="1" firstCol="1" bandRow="1"/>
              <a:tblGrid>
                <a:gridCol w="813357"/>
                <a:gridCol w="9923633"/>
                <a:gridCol w="2445389"/>
                <a:gridCol w="3316196"/>
                <a:gridCol w="2986581"/>
                <a:gridCol w="3721533"/>
              </a:tblGrid>
              <a:tr h="1174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на 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Исполнение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сравнении с планом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02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Конечный результат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000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удовлетворенности пациентов качеством медицинской помощи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97,9%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96,30%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96,80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0,5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3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Доходы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платных медицинских услуг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582 402,86</a:t>
                      </a:r>
                      <a:endParaRPr lang="ru-RU" sz="2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571 169,09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607 120,15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35 951,06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310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Прямой результат: Медицинские услуги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6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пролеченных случаев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5 596</a:t>
                      </a:r>
                      <a:endParaRPr kumimoji="0" 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5 440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5757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317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44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Результаты качества: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72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Общая летальность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0,70%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0,40%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Уровень послеоперационных осложнений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0,08%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0,05%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,95%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Оборот койки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35,0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</a:t>
                      </a: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5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иностранных пациентов по платным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услугам (стационарным)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4,5%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2,33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4,47</a:t>
                      </a:r>
                      <a:r>
                        <a:rPr lang="kk-KZ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68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Средняя длительность пребывания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больного (СДПБ) в стационаре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4335" algn="l"/>
                          <a:tab pos="810260" algn="l"/>
                          <a:tab pos="900430" algn="l"/>
                        </a:tabLs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0,4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Средняя длительность дооперационного пребывания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4,40 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3,40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 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специалистов, прошедшего повышение квалификации, переподготовку внутри страны и за рубежом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28,8%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26,70%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11,7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6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руководителей – женщин</a:t>
                      </a:r>
                      <a:r>
                        <a:rPr lang="ru-RU" sz="2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структурных подразделениях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30,00%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43,2%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13,2%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53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0180" algn="l"/>
                        </a:tabLs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женщин</a:t>
                      </a:r>
                      <a:r>
                        <a:rPr lang="ru-RU" sz="2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исполнительных органах 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30,00%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33,3%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3,3%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33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0180" algn="l"/>
                        </a:tabLs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Наполнение интернет- ресурса</a:t>
                      </a:r>
                      <a:r>
                        <a:rPr lang="ru-RU" sz="2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информацией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9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0180" algn="l"/>
                        </a:tabLs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Размещение информации на Портале «Открытые данные»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31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748822" y="357730"/>
            <a:ext cx="19793126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2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научно-исследовательской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деятельностью</a:t>
            </a: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94319604"/>
              </p:ext>
            </p:extLst>
          </p:nvPr>
        </p:nvGraphicFramePr>
        <p:xfrm>
          <a:off x="662940" y="2293951"/>
          <a:ext cx="6926580" cy="726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39059082"/>
              </p:ext>
            </p:extLst>
          </p:nvPr>
        </p:nvGraphicFramePr>
        <p:xfrm>
          <a:off x="15521940" y="2308860"/>
          <a:ext cx="7749540" cy="720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36680140"/>
              </p:ext>
            </p:extLst>
          </p:nvPr>
        </p:nvGraphicFramePr>
        <p:xfrm>
          <a:off x="7909560" y="2308860"/>
          <a:ext cx="7200901" cy="7296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910707846"/>
              </p:ext>
            </p:extLst>
          </p:nvPr>
        </p:nvGraphicFramePr>
        <p:xfrm>
          <a:off x="8247508" y="2143953"/>
          <a:ext cx="6926580" cy="7274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40230" y="9890827"/>
            <a:ext cx="22225510" cy="35394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Причина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неисполнения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индикатора «Доходы от научной деятельности в общем объеме бюджета (тыс. тенге)»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связи с принятием решения 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завершении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 в рамках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договора о научном исследовании заключенного между АО «Национальный центр нейрохирургии» и НАО «Национальный научный кардиохирургический центр» по теме «Оценка влияния клинико-функциональных, иммунологических и генетических факторов на тяжесть течения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короновирусной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инфекции SARS-CoV-2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постковидного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синдрома»,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вместе с тем заключен договор с Национальным центром биотехнологии на 2,2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млн.тг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3"/>
          <p:cNvSpPr/>
          <p:nvPr/>
        </p:nvSpPr>
        <p:spPr>
          <a:xfrm>
            <a:off x="2748822" y="357730"/>
            <a:ext cx="19793126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2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научно-исследовательской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деятельностью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03577060"/>
              </p:ext>
            </p:extLst>
          </p:nvPr>
        </p:nvGraphicFramePr>
        <p:xfrm>
          <a:off x="662940" y="1911377"/>
          <a:ext cx="7132320" cy="743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9"/>
          <p:cNvSpPr/>
          <p:nvPr/>
        </p:nvSpPr>
        <p:spPr>
          <a:xfrm>
            <a:off x="840230" y="10242437"/>
            <a:ext cx="22225510" cy="3046988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К-во исследований (научно-исследовательских программ и клинических исследований) в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Международные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достигла плановых показателей.</a:t>
            </a:r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К-во статей, опубликованных в изданиях, входящих в базу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of Science, Scopus, Springer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отношению к к-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всего производственного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персонала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отчетном году достигла планового значения.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полученных на клиническую, научную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образовательную деятельность от спонсоров в общем объеме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достиг плановое значение и превышает на 0,2%.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41592453"/>
              </p:ext>
            </p:extLst>
          </p:nvPr>
        </p:nvGraphicFramePr>
        <p:xfrm>
          <a:off x="8016240" y="1938212"/>
          <a:ext cx="7162800" cy="743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222320979"/>
              </p:ext>
            </p:extLst>
          </p:nvPr>
        </p:nvGraphicFramePr>
        <p:xfrm>
          <a:off x="15400020" y="1911377"/>
          <a:ext cx="7391400" cy="743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38230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748822" y="357730"/>
            <a:ext cx="19793126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2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научно-исследовательской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991791"/>
              </p:ext>
            </p:extLst>
          </p:nvPr>
        </p:nvGraphicFramePr>
        <p:xfrm>
          <a:off x="868680" y="2590303"/>
          <a:ext cx="22768560" cy="11315303"/>
        </p:xfrm>
        <a:graphic>
          <a:graphicData uri="http://schemas.openxmlformats.org/drawingml/2006/table">
            <a:tbl>
              <a:tblPr firstRow="1" firstCol="1" bandRow="1"/>
              <a:tblGrid>
                <a:gridCol w="685800"/>
                <a:gridCol w="7130203"/>
                <a:gridCol w="3504142"/>
                <a:gridCol w="3504142"/>
                <a:gridCol w="3504142"/>
                <a:gridCol w="4440131"/>
              </a:tblGrid>
              <a:tr h="1595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План </a:t>
                      </a:r>
                      <a:r>
                        <a:rPr lang="ru-RU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Факт 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kk-KZ" sz="2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Исполнение в сравнении с планом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13">
                <a:tc>
                  <a:txBody>
                    <a:bodyPr/>
                    <a:lstStyle/>
                    <a:p>
                      <a:pPr marL="1117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Доходы 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 научной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деятельности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371 411,00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237 250,0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230 648,96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3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«-» 6 601,04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исследований</a:t>
                      </a:r>
                      <a:r>
                        <a:rPr lang="ru-RU" sz="2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научно-исследовательских 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программ </a:t>
                      </a: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клинических исследований) в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международные гранты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350">
                <a:tc>
                  <a:txBody>
                    <a:bodyPr/>
                    <a:lstStyle/>
                    <a:p>
                      <a:pPr marL="228600" indent="-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Средний индекс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Хирша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сотрудников организаций по данным базы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 of Science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либо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Scopus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9054">
                <a:tc>
                  <a:txBody>
                    <a:bodyPr/>
                    <a:lstStyle/>
                    <a:p>
                      <a:pPr marL="228600" indent="-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статей, опубликованных в изданиях, входящих в базу 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Web of Science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Scopus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2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Springer</a:t>
                      </a:r>
                      <a:r>
                        <a:rPr lang="ru-RU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 отношению к количеству всего производственного персонала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0,54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0" u="none" kern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0,56</a:t>
                      </a:r>
                      <a:endParaRPr lang="ru-RU" sz="2800" b="0" u="none" kern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0,56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«=»</a:t>
                      </a: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642">
                <a:tc>
                  <a:txBody>
                    <a:bodyPr/>
                    <a:lstStyle/>
                    <a:p>
                      <a:pPr marL="228600" indent="-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Расходы собственных средств на </a:t>
                      </a:r>
                      <a:r>
                        <a:rPr lang="kk-KZ" sz="2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научную </a:t>
                      </a:r>
                      <a:r>
                        <a:rPr lang="kk-KZ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19 293,46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17 014,60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24 947,08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</a:t>
                      </a: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7 932,5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350">
                <a:tc>
                  <a:txBody>
                    <a:bodyPr/>
                    <a:lstStyle/>
                    <a:p>
                      <a:pPr marL="228600" indent="-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средств</a:t>
                      </a:r>
                      <a:r>
                        <a:rPr lang="ru-RU" sz="28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полученных на клиническую, научную и образовательную деятельность от спонсоров в общем объеме бюджета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0,15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0,35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8283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0,2</a:t>
                      </a:r>
                      <a:endParaRPr lang="ru-RU" sz="28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350">
                <a:tc>
                  <a:txBody>
                    <a:bodyPr/>
                    <a:lstStyle/>
                    <a:p>
                      <a:pPr marL="228600" indent="-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научных сотрудников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10,3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3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«+» 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4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/>
          <p:nvPr/>
        </p:nvSpPr>
        <p:spPr>
          <a:xfrm>
            <a:off x="2748822" y="357730"/>
            <a:ext cx="19793126" cy="1749366"/>
          </a:xfrm>
          <a:prstGeom prst="roundRect">
            <a:avLst>
              <a:gd name="adj" fmla="val 2778"/>
            </a:avLst>
          </a:prstGeom>
          <a:noFill/>
          <a:ln w="127000" cap="rnd">
            <a:noFill/>
          </a:ln>
          <a:effectLst>
            <a:outerShdw blurRad="495300" sx="102000" sy="102000" algn="ctr" rotWithShape="0">
              <a:prstClr val="black">
                <a:alpha val="21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3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</a:t>
            </a:r>
            <a:endParaRPr lang="ru-RU" alt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 descr="C:\Users\nh_erze\Desktop\Алгыс хат.pn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8" t="-5396" r="39082"/>
          <a:stretch/>
        </p:blipFill>
        <p:spPr bwMode="auto">
          <a:xfrm>
            <a:off x="840230" y="553448"/>
            <a:ext cx="1908592" cy="135792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28413525"/>
              </p:ext>
            </p:extLst>
          </p:nvPr>
        </p:nvGraphicFramePr>
        <p:xfrm>
          <a:off x="584201" y="6905708"/>
          <a:ext cx="7594600" cy="489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52835777"/>
              </p:ext>
            </p:extLst>
          </p:nvPr>
        </p:nvGraphicFramePr>
        <p:xfrm>
          <a:off x="16205199" y="2107097"/>
          <a:ext cx="7493001" cy="462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46114110"/>
              </p:ext>
            </p:extLst>
          </p:nvPr>
        </p:nvGraphicFramePr>
        <p:xfrm>
          <a:off x="16205200" y="6934200"/>
          <a:ext cx="7493000" cy="481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39580482"/>
              </p:ext>
            </p:extLst>
          </p:nvPr>
        </p:nvGraphicFramePr>
        <p:xfrm>
          <a:off x="8340153" y="2107096"/>
          <a:ext cx="7687247" cy="4623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49346431"/>
              </p:ext>
            </p:extLst>
          </p:nvPr>
        </p:nvGraphicFramePr>
        <p:xfrm>
          <a:off x="584200" y="2107096"/>
          <a:ext cx="7591468" cy="464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Rounded Rectangle 26"/>
          <p:cNvSpPr/>
          <p:nvPr/>
        </p:nvSpPr>
        <p:spPr>
          <a:xfrm>
            <a:off x="609600" y="11795760"/>
            <a:ext cx="23114000" cy="1691640"/>
          </a:xfrm>
          <a:prstGeom prst="roundRect">
            <a:avLst>
              <a:gd name="adj" fmla="val 154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kk-KZ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kk-K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kk-K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kk-K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выпускникиов резидентуры сдали </a:t>
            </a:r>
            <a:r>
              <a:rPr lang="kk-K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экзаменацию с первого </a:t>
            </a:r>
            <a:r>
              <a:rPr lang="kk-KZ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раза и трудоустроены все выпускники резидентуры, 2 выпускницы находятся в отпуске по уходу за ребенком до 3-х лет, </a:t>
            </a:r>
            <a:r>
              <a:rPr lang="ru-RU" sz="3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динамике растет количество</a:t>
            </a:r>
            <a:r>
              <a:rPr lang="ru-RU" altLang="ru-RU" sz="3200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обученных региональных специалистов на базе Общества и среднегодовой контингент обучающихся. </a:t>
            </a:r>
            <a:endParaRPr lang="ru-RU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40920775"/>
              </p:ext>
            </p:extLst>
          </p:nvPr>
        </p:nvGraphicFramePr>
        <p:xfrm>
          <a:off x="8305800" y="6908800"/>
          <a:ext cx="769620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0351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5">
      <a:majorFont>
        <a:latin typeface="Raleway SemiBold"/>
        <a:ea typeface=""/>
        <a:cs typeface=""/>
      </a:majorFont>
      <a:minorFont>
        <a:latin typeface="Raleway Medium"/>
        <a:ea typeface=""/>
        <a:cs typeface="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5">
      <a:dk1>
        <a:sysClr val="windowText" lastClr="000000"/>
      </a:dk1>
      <a:lt1>
        <a:sysClr val="window" lastClr="FFFFFF"/>
      </a:lt1>
      <a:dk2>
        <a:srgbClr val="013D4D"/>
      </a:dk2>
      <a:lt2>
        <a:srgbClr val="D3D3D3"/>
      </a:lt2>
      <a:accent1>
        <a:srgbClr val="00A891"/>
      </a:accent1>
      <a:accent2>
        <a:srgbClr val="D9126B"/>
      </a:accent2>
      <a:accent3>
        <a:srgbClr val="FE7600"/>
      </a:accent3>
      <a:accent4>
        <a:srgbClr val="B1DB15"/>
      </a:accent4>
      <a:accent5>
        <a:srgbClr val="854D82"/>
      </a:accent5>
      <a:accent6>
        <a:srgbClr val="FFE200"/>
      </a:accent6>
      <a:hlink>
        <a:srgbClr val="00B0F0"/>
      </a:hlink>
      <a:folHlink>
        <a:srgbClr val="0070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15381</TotalTime>
  <Words>1268</Words>
  <Application>Microsoft Office PowerPoint</Application>
  <PresentationFormat>Произвольный</PresentationFormat>
  <Paragraphs>316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Open Sans</vt:lpstr>
      <vt:lpstr>Open Sans Extrabold</vt:lpstr>
      <vt:lpstr>Raleway</vt:lpstr>
      <vt:lpstr>Raleway Medium</vt:lpstr>
      <vt:lpstr>Raleway SemiBold</vt:lpstr>
      <vt:lpstr>Tahoma</vt:lpstr>
      <vt:lpstr>Times New Roman</vt:lpstr>
      <vt:lpstr>Wingdings</vt:lpstr>
      <vt:lpstr>Office Theme</vt:lpstr>
      <vt:lpstr>Template PresentationGo Dark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Momen Elshamy</dc:creator>
  <cp:lastModifiedBy>Толеуова Жулдызай Ғалибекқызы</cp:lastModifiedBy>
  <cp:revision>1207</cp:revision>
  <cp:lastPrinted>2022-09-21T09:11:46Z</cp:lastPrinted>
  <dcterms:created xsi:type="dcterms:W3CDTF">2017-08-22T06:10:53Z</dcterms:created>
  <dcterms:modified xsi:type="dcterms:W3CDTF">2024-10-21T05:20:30Z</dcterms:modified>
</cp:coreProperties>
</file>